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2" r:id="rId5"/>
    <p:sldId id="263" r:id="rId6"/>
    <p:sldId id="265" r:id="rId7"/>
    <p:sldId id="264" r:id="rId8"/>
    <p:sldId id="266" r:id="rId9"/>
    <p:sldId id="267" r:id="rId10"/>
    <p:sldId id="269" r:id="rId11"/>
    <p:sldId id="272" r:id="rId12"/>
    <p:sldId id="270" r:id="rId13"/>
    <p:sldId id="275" r:id="rId14"/>
    <p:sldId id="279" r:id="rId15"/>
    <p:sldId id="291" r:id="rId16"/>
    <p:sldId id="299" r:id="rId17"/>
    <p:sldId id="298" r:id="rId18"/>
    <p:sldId id="301" r:id="rId19"/>
    <p:sldId id="302" r:id="rId20"/>
    <p:sldId id="278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7B70D1-D29C-47D0-A244-8EBE1FA663A5}">
          <p14:sldIdLst>
            <p14:sldId id="257"/>
            <p14:sldId id="258"/>
            <p14:sldId id="259"/>
            <p14:sldId id="262"/>
            <p14:sldId id="263"/>
            <p14:sldId id="265"/>
            <p14:sldId id="264"/>
            <p14:sldId id="266"/>
            <p14:sldId id="267"/>
            <p14:sldId id="269"/>
            <p14:sldId id="272"/>
            <p14:sldId id="270"/>
            <p14:sldId id="275"/>
            <p14:sldId id="279"/>
            <p14:sldId id="291"/>
            <p14:sldId id="299"/>
            <p14:sldId id="298"/>
            <p14:sldId id="301"/>
            <p14:sldId id="302"/>
            <p14:sldId id="278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FF"/>
    <a:srgbClr val="018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75E35-3E6F-4741-981B-3A3ADDED2C9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F2A17-1097-4646-9106-29D19A2FD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4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1A4E-F79A-187B-F896-D0A3EC183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C75FA-88A0-AD79-CA98-313F7CED2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ABEDF-1ABB-DE9A-98E0-2D094C97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26E-9423-43DA-9824-BE6687C3DC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227BC-B45C-5C17-2652-3D45EE4C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5B365-843A-D2EF-C3C7-C2464620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7DB5-6F2E-4653-8108-F3C70D82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2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85660-BBBE-9A30-CE1B-A2868E79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C1BD3-13FA-3265-8A11-66CDC707C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3F40A-E4FF-F2C5-D578-69DB5894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26E-9423-43DA-9824-BE6687C3DC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BE361-0126-D267-4606-C15CA1D6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9F29-7F24-50DF-13A6-8990C520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7DB5-6F2E-4653-8108-F3C70D82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7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19F0D-A9ED-C5D2-C68E-0BB799325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E00C9-97A8-717A-E02C-02CF00864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A6EA-5AD7-0C67-4DEC-62D470F9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26E-9423-43DA-9824-BE6687C3DC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1249D-AA0D-364B-48B2-E41E5396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A4174-BC3A-B8B7-0F93-AED9B583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7DB5-6F2E-4653-8108-F3C70D82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0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56B2E-4C2A-B379-BC91-6BCF2425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A41E-F4AB-538E-287A-910BD5295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3CF01-0D65-EA7B-970F-6E7BCAEA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26E-9423-43DA-9824-BE6687C3DC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B0C17-8BFB-7704-D127-37F8D350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7DAC6-37EA-E919-FBCC-F353793A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7DB5-6F2E-4653-8108-F3C70D82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A0B4-FFA4-1319-2F3E-D842FF7B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84C3B-3CFB-F5AA-FCA4-03B1F4CD0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52D45-1C27-F9DA-7746-9932A8CE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26E-9423-43DA-9824-BE6687C3DC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6660B-8C4F-E83A-2091-EE366C97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3071-69A2-AF29-EC08-85E664C5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7DB5-6F2E-4653-8108-F3C70D82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0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DD6B4-42C4-81D8-9C1C-09A47624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8C603-3736-763E-4E64-A048938C5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5BD3E-2991-6BAA-76B8-8D7D0FA91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57393-3D01-EDEB-E8F5-1389BD27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26E-9423-43DA-9824-BE6687C3DC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C9D6A-745F-37CA-E5D8-BF809E68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D31A6-9AE0-E61A-0D20-507984FF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7DB5-6F2E-4653-8108-F3C70D82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8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8623-5C01-F629-7B9B-A9D494AA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64847-C5C0-0BB3-E750-A5DDD2275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2BCD2-3A66-09ED-5902-7F6931131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8C01C-9DB9-BA1C-FAB3-9F880A8DC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DFA0F-A238-BE54-4D03-21B573B35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EF32C-F904-E1E7-4F76-B2F6007F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26E-9423-43DA-9824-BE6687C3DC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794F4F-584F-50BD-C1B9-FAEA7458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852A8-41F6-0C43-A1A2-0AB85213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7DB5-6F2E-4653-8108-F3C70D82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581C-7EFC-6A4E-4923-C050E681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064C1-5C31-675E-5AD4-0533533A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26E-9423-43DA-9824-BE6687C3DC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6C7D7-4D76-537F-3D28-0AB25191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5E42D-D9F4-8F02-F1E1-E73BC24E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7DB5-6F2E-4653-8108-F3C70D82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6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6DAD9-4ACF-50D2-3975-5B3AAC6F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26E-9423-43DA-9824-BE6687C3DC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869F9-A8A0-A7BD-E6DD-71BECFB8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D3027-7F1A-6BF4-49BA-CCCD279E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7DB5-6F2E-4653-8108-F3C70D82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1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22E5-8B1A-8DE4-1A77-62F2F244E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AEFA1-CEC8-5360-5A62-86BCCF34A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C756-2AC8-85F2-5226-2138A1C76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018D7-3A5B-675A-C9E9-AF17E118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26E-9423-43DA-9824-BE6687C3DC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78567-9CBD-AFE4-1B93-45E84F4A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1EE25-6505-6F1D-B8C2-150CD7AF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7DB5-6F2E-4653-8108-F3C70D82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7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7EE62-B7FB-8716-07DE-1F59D15D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9AC48-9340-D03A-4DB5-4B52F5508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67106-745A-F1EC-9012-1D6C4B49C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E06B5-A920-5444-5A98-3C62841E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26E-9423-43DA-9824-BE6687C3DC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E9EAC-A176-BA9A-F383-BC99F7B3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85BCA-CFA4-DAA6-F871-40A88EAB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7DB5-6F2E-4653-8108-F3C70D82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A9893-DDBD-1F41-C117-61D25337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1BF43-B79F-DFF3-7B41-667584A9E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C7415-7B77-26CB-F10D-76BD56A65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726E-9423-43DA-9824-BE6687C3DC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251F9-BA8B-B0C8-9D99-2B17C9A0D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1C48C-2BFE-643B-9B90-3B6D1DAD5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7DB5-6F2E-4653-8108-F3C70D82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8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het.colorado.edu/en/simulations/gas-properti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phet.colorado.edu/en/simulations/gas-properti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phet.colorado.edu/en/simulations/gas-properti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B735C72-3FA5-8EBB-4E3B-24D79737EB5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1365" y="1222327"/>
                <a:ext cx="9144000" cy="4646627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b="1" dirty="0"/>
                  <a:t>Pressure:</a:t>
                </a:r>
                <a:r>
                  <a:rPr lang="en-US" sz="3200" dirty="0"/>
                  <a:t> is the amount of force applied on an area</a:t>
                </a:r>
              </a:p>
              <a:p>
                <a:pPr algn="l"/>
                <a:endParaRPr lang="en-US" sz="2800" dirty="0"/>
              </a:p>
              <a:p>
                <a:pPr algn="l"/>
                <a:r>
                  <a:rPr lang="en-US" sz="3200" b="1" dirty="0"/>
                  <a:t>		</a:t>
                </a:r>
                <a:r>
                  <a:rPr lang="en-US" sz="3200" dirty="0">
                    <a:solidFill>
                      <a:schemeClr val="accent6"/>
                    </a:solidFill>
                  </a:rPr>
                  <a:t> Pressure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𝐴𝑟𝑒𝑎</m:t>
                        </m:r>
                      </m:den>
                    </m:f>
                  </m:oMath>
                </a14:m>
                <a:br>
                  <a:rPr lang="en-US" sz="3200" dirty="0"/>
                </a:br>
                <a:endParaRPr lang="en-US" sz="3200" dirty="0"/>
              </a:p>
              <a:p>
                <a:pPr algn="l"/>
                <a:r>
                  <a:rPr lang="en-US" sz="3200" dirty="0"/>
                  <a:t>Unit of force is </a:t>
                </a:r>
                <a:r>
                  <a:rPr lang="en-US" sz="3200" dirty="0">
                    <a:solidFill>
                      <a:srgbClr val="FF0000"/>
                    </a:solidFill>
                  </a:rPr>
                  <a:t>N</a:t>
                </a:r>
                <a:r>
                  <a:rPr lang="en-US" sz="3200" dirty="0"/>
                  <a:t>ewton (</a:t>
                </a:r>
                <a:r>
                  <a:rPr lang="en-US" sz="3200" dirty="0">
                    <a:solidFill>
                      <a:srgbClr val="FF0000"/>
                    </a:solidFill>
                  </a:rPr>
                  <a:t>N</a:t>
                </a:r>
                <a:r>
                  <a:rPr lang="en-US" sz="3200" dirty="0"/>
                  <a:t>)</a:t>
                </a:r>
                <a:br>
                  <a:rPr lang="en-US" sz="3200" dirty="0"/>
                </a:br>
                <a:endParaRPr lang="en-US" sz="3200" dirty="0"/>
              </a:p>
              <a:p>
                <a:pPr algn="l"/>
                <a:r>
                  <a:rPr lang="en-US" sz="3200" dirty="0"/>
                  <a:t>Unit of area is </a:t>
                </a:r>
                <a:r>
                  <a:rPr lang="en-US" sz="3200" dirty="0">
                    <a:solidFill>
                      <a:srgbClr val="00B0F0"/>
                    </a:solidFill>
                  </a:rPr>
                  <a:t>cm²</a:t>
                </a:r>
                <a:r>
                  <a:rPr lang="en-US" sz="3200" dirty="0"/>
                  <a:t> or </a:t>
                </a:r>
                <a:r>
                  <a:rPr lang="en-US" sz="3200" dirty="0">
                    <a:solidFill>
                      <a:srgbClr val="00B0F0"/>
                    </a:solidFill>
                  </a:rPr>
                  <a:t>m²</a:t>
                </a:r>
                <a:r>
                  <a:rPr lang="en-US" sz="3200" dirty="0"/>
                  <a:t> 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B735C72-3FA5-8EBB-4E3B-24D79737E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1365" y="1222327"/>
                <a:ext cx="9144000" cy="4646627"/>
              </a:xfrm>
              <a:blipFill>
                <a:blip r:embed="rId2"/>
                <a:stretch>
                  <a:fillRect l="-1667" t="-2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83116C7-5B8B-9F89-DC0D-653528C8D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485" y="4034551"/>
            <a:ext cx="6915150" cy="17716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F81E4F3-699A-965A-B685-1955FCDA1CBC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  <a:endParaRPr lang="en-US" sz="4800" b="1" dirty="0">
              <a:solidFill>
                <a:schemeClr val="bg1"/>
              </a:solidFill>
              <a:latin typeface="+mn-lt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576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FAD1-1F4F-4497-58C4-05BAAB9D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BD1D-5C6F-1D6B-7761-68613053A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Example 1:</a:t>
            </a:r>
            <a:br>
              <a:rPr lang="en-US" sz="3000" dirty="0"/>
            </a:br>
            <a:r>
              <a:rPr lang="en-US" sz="3000" dirty="0"/>
              <a:t>a book is placed on a table, its touching force is </a:t>
            </a:r>
            <a:r>
              <a:rPr lang="en-US" sz="3000" dirty="0">
                <a:solidFill>
                  <a:srgbClr val="FF0000"/>
                </a:solidFill>
              </a:rPr>
              <a:t>18N</a:t>
            </a:r>
            <a:r>
              <a:rPr lang="en-US" sz="3000" dirty="0"/>
              <a:t>, the area is </a:t>
            </a:r>
            <a:r>
              <a:rPr lang="en-US" sz="3000" dirty="0">
                <a:solidFill>
                  <a:srgbClr val="00B0F0"/>
                </a:solidFill>
              </a:rPr>
              <a:t>0.06m²</a:t>
            </a:r>
            <a:r>
              <a:rPr lang="en-US" sz="3000" dirty="0"/>
              <a:t>, calculate the pressure after we place a </a:t>
            </a:r>
            <a:r>
              <a:rPr lang="en-US" sz="3000" dirty="0">
                <a:solidFill>
                  <a:srgbClr val="FF0000"/>
                </a:solidFill>
              </a:rPr>
              <a:t>42N</a:t>
            </a:r>
            <a:r>
              <a:rPr lang="en-US" sz="3000" dirty="0"/>
              <a:t> box on top of it.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C950B7-688E-0A1D-79DD-30820843E83D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8D0236-9FCC-8E14-E39B-15CA4B2B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004" y="3743045"/>
            <a:ext cx="2589796" cy="21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5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4CD1-EF71-E398-F492-80C17796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093B4-7013-ECA2-EAD1-1965B4FAE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9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sz="3000" dirty="0"/>
              <a:t>A hammer drives a nail in a wall with a force of 20 N. </a:t>
            </a:r>
            <a:br>
              <a:rPr lang="en-US" sz="3000" dirty="0"/>
            </a:br>
            <a:r>
              <a:rPr lang="en-US" sz="3000" dirty="0"/>
              <a:t>The ends of the nail are 1cm² and 0.1cm² respectively,</a:t>
            </a:r>
          </a:p>
          <a:p>
            <a:pPr marL="0" indent="0">
              <a:buNone/>
            </a:pPr>
            <a:r>
              <a:rPr lang="en-US" sz="3000" dirty="0"/>
              <a:t>Find the pressure for each case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596A56-74E3-6EFC-5AF7-9CE5AC3E5A2A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BC71E2-166E-F318-405E-605345973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611" y="2054039"/>
            <a:ext cx="2181225" cy="2009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CFEA74-7AC8-833A-896C-69900D041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611" y="4304739"/>
            <a:ext cx="2181225" cy="2009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612493-96DE-BA3D-0AE8-B88950E99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0" t="1" r="13251" b="-14082"/>
          <a:stretch/>
        </p:blipFill>
        <p:spPr>
          <a:xfrm rot="10800000">
            <a:off x="10701335" y="4710766"/>
            <a:ext cx="728663" cy="20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9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4CD1-EF71-E398-F492-80C17796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093B4-7013-ECA2-EAD1-1965B4FAE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Find the pressure exerted by the blue box on the table position </a:t>
            </a:r>
            <a:r>
              <a:rPr lang="en-US" sz="3000" b="1" dirty="0">
                <a:solidFill>
                  <a:srgbClr val="FF0000"/>
                </a:solidFill>
              </a:rPr>
              <a:t>a</a:t>
            </a:r>
            <a:br>
              <a:rPr lang="en-US" sz="3000" b="1" dirty="0">
                <a:solidFill>
                  <a:srgbClr val="FF0000"/>
                </a:solidFill>
              </a:rPr>
            </a:br>
            <a:r>
              <a:rPr lang="en-US" sz="3000" dirty="0"/>
              <a:t>if the force is </a:t>
            </a:r>
            <a:r>
              <a:rPr lang="en-US" sz="3000" b="1" dirty="0">
                <a:solidFill>
                  <a:srgbClr val="FF0000"/>
                </a:solidFill>
              </a:rPr>
              <a:t>48N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BEFE1-F124-1E99-6ABF-5D75BDFDF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389" y="2592106"/>
            <a:ext cx="3078812" cy="37197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48610A-3F5A-0F42-7BA8-1C2101686AD8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9845A-BB71-607C-37D4-A6DA7562681B}"/>
              </a:ext>
            </a:extLst>
          </p:cNvPr>
          <p:cNvSpPr txBox="1"/>
          <p:nvPr/>
        </p:nvSpPr>
        <p:spPr>
          <a:xfrm>
            <a:off x="8884024" y="3576451"/>
            <a:ext cx="30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2200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4CD1-EF71-E398-F492-80C17796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Liquid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093B4-7013-ECA2-EAD1-1965B4FAE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9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Properties of liquid pressure:</a:t>
            </a:r>
          </a:p>
          <a:p>
            <a:pPr marL="914400" lvl="1" indent="-457200">
              <a:buFont typeface="+mj-lt"/>
              <a:buAutoNum type="arabicPeriod"/>
            </a:pPr>
            <a:br>
              <a:rPr lang="en-US" dirty="0"/>
            </a:b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596A56-74E3-6EFC-5AF7-9CE5AC3E5A2A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C5BCF9-6860-1D5D-8301-0C144867A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459" y="2314049"/>
            <a:ext cx="5365376" cy="36060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B50648-71CD-66A5-9E33-71C8C01BA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476" y="2427941"/>
            <a:ext cx="4703186" cy="314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1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4CD1-EF71-E398-F492-80C17796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Liquid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093B4-7013-ECA2-EAD1-1965B4FAE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701895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Properties of liquid pressure: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sz="3200" dirty="0"/>
              <a:t>The pressure of the liquid is proportional </a:t>
            </a:r>
            <a:br>
              <a:rPr lang="en-US" sz="3200" dirty="0"/>
            </a:br>
            <a:r>
              <a:rPr lang="en-US" sz="3200" dirty="0"/>
              <a:t>to the depth of the liquid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596A56-74E3-6EFC-5AF7-9CE5AC3E5A2A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7240DB-3C28-5510-AF78-3EBC717CDE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"/>
          <a:stretch/>
        </p:blipFill>
        <p:spPr>
          <a:xfrm>
            <a:off x="4412387" y="3387135"/>
            <a:ext cx="3367226" cy="3012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42EAC5-DFAC-2304-D131-FA0A27B1A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028" y="2447925"/>
            <a:ext cx="2728772" cy="4173122"/>
          </a:xfrm>
          <a:prstGeom prst="rect">
            <a:avLst/>
          </a:prstGeom>
        </p:spPr>
      </p:pic>
      <p:pic>
        <p:nvPicPr>
          <p:cNvPr id="2050" name="Picture 2" descr="Liquid Pressure - PHYSICS - Notes - Teachmint">
            <a:extLst>
              <a:ext uri="{FF2B5EF4-FFF2-40B4-BE49-F238E27FC236}">
                <a16:creationId xmlns:a16="http://schemas.microsoft.com/office/drawing/2014/main" id="{F80C4371-1813-9FE9-43E5-E8225FF88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" b="7749"/>
          <a:stretch/>
        </p:blipFill>
        <p:spPr bwMode="auto">
          <a:xfrm>
            <a:off x="251013" y="3859774"/>
            <a:ext cx="4069976" cy="1914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8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4CD1-EF71-E398-F492-80C17796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Gas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093B4-7013-ECA2-EAD1-1965B4FAE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9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The air pressure is all around us on earth, it is pressing on us from every direction</a:t>
            </a:r>
          </a:p>
          <a:p>
            <a:pPr marL="0" indent="0">
              <a:buNone/>
            </a:pPr>
            <a:endParaRPr lang="en-US" sz="3000" dirty="0"/>
          </a:p>
          <a:p>
            <a:pPr marL="514350" indent="-514350">
              <a:buAutoNum type="alphaLcPeriod"/>
            </a:pPr>
            <a:r>
              <a:rPr lang="en-US" sz="3000" dirty="0"/>
              <a:t>Gas pressure: gases have variable volume and are compressible.</a:t>
            </a:r>
          </a:p>
          <a:p>
            <a:pPr marL="514350" indent="-514350">
              <a:buAutoNum type="alphaLcPeriod"/>
            </a:pPr>
            <a:r>
              <a:rPr lang="en-US" sz="3000" dirty="0"/>
              <a:t>Atmospheric pressure is estimated to be around </a:t>
            </a:r>
            <a:r>
              <a:rPr lang="en-US" sz="3000" dirty="0">
                <a:solidFill>
                  <a:srgbClr val="FF33CC"/>
                </a:solidFill>
              </a:rPr>
              <a:t>100 000 Pa</a:t>
            </a:r>
            <a:br>
              <a:rPr lang="en-US" sz="3000" dirty="0">
                <a:solidFill>
                  <a:srgbClr val="FF33CC"/>
                </a:solidFill>
              </a:rPr>
            </a:br>
            <a:r>
              <a:rPr lang="en-US" sz="3000" dirty="0"/>
              <a:t>but it is from all directions so we don’t feel it.</a:t>
            </a:r>
          </a:p>
          <a:p>
            <a:pPr marL="514350" indent="-514350">
              <a:buAutoNum type="alphaLcPeriod"/>
            </a:pPr>
            <a:endParaRPr lang="en-US" sz="3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596A56-74E3-6EFC-5AF7-9CE5AC3E5A2A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</a:p>
        </p:txBody>
      </p:sp>
      <p:pic>
        <p:nvPicPr>
          <p:cNvPr id="1026" name="Picture 2" descr="Chapter 11.1: Real Gases - Chemistry LibreTexts">
            <a:extLst>
              <a:ext uri="{FF2B5EF4-FFF2-40B4-BE49-F238E27FC236}">
                <a16:creationId xmlns:a16="http://schemas.microsoft.com/office/drawing/2014/main" id="{1680070E-BD2A-AE3E-F600-F11D9EE3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347" y="4792058"/>
            <a:ext cx="3259105" cy="185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2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4CD1-EF71-E398-F492-80C17796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Gas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093B4-7013-ECA2-EAD1-1965B4FAE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air pressure is all around us on earth, it is pressing on us from all directions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AutoNum type="alphaLcPeriod"/>
            </a:pPr>
            <a:r>
              <a:rPr lang="en-US" dirty="0"/>
              <a:t>Gas pressure: gases have variable volume and are compressible</a:t>
            </a:r>
          </a:p>
          <a:p>
            <a:pPr marL="514350" indent="-514350">
              <a:buAutoNum type="alphaLcPeriod"/>
            </a:pPr>
            <a:r>
              <a:rPr lang="en-US" dirty="0"/>
              <a:t>Atmospheric pressure: is the pressure of the air around us.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Our atmosphere is composed of many gases: 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Oxygen</a:t>
            </a:r>
            <a:br>
              <a:rPr lang="en-US" dirty="0"/>
            </a:br>
            <a:r>
              <a:rPr lang="en-US" dirty="0">
                <a:solidFill>
                  <a:srgbClr val="FF33CC"/>
                </a:solidFill>
              </a:rPr>
              <a:t>Nitrogen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Carbon dioxide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596A56-74E3-6EFC-5AF7-9CE5AC3E5A2A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F46ED-1B5D-FECF-DC3D-97E860E316A8}"/>
              </a:ext>
            </a:extLst>
          </p:cNvPr>
          <p:cNvSpPr txBox="1"/>
          <p:nvPr/>
        </p:nvSpPr>
        <p:spPr>
          <a:xfrm>
            <a:off x="5369951" y="6011534"/>
            <a:ext cx="159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Phet</a:t>
            </a:r>
            <a:endParaRPr lang="en-US" dirty="0"/>
          </a:p>
        </p:txBody>
      </p:sp>
      <p:pic>
        <p:nvPicPr>
          <p:cNvPr id="6" name="Picture 4" descr="Composition of atmosphere">
            <a:extLst>
              <a:ext uri="{FF2B5EF4-FFF2-40B4-BE49-F238E27FC236}">
                <a16:creationId xmlns:a16="http://schemas.microsoft.com/office/drawing/2014/main" id="{ED7BD286-A72C-D071-225A-1523217F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95" y="4376056"/>
            <a:ext cx="4056026" cy="22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E76B5-BE9C-F0A1-7D9B-2FA2D820E661}"/>
              </a:ext>
            </a:extLst>
          </p:cNvPr>
          <p:cNvSpPr txBox="1"/>
          <p:nvPr/>
        </p:nvSpPr>
        <p:spPr>
          <a:xfrm>
            <a:off x="10228822" y="453161"/>
            <a:ext cx="159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p. 395</a:t>
            </a:r>
          </a:p>
        </p:txBody>
      </p:sp>
    </p:spTree>
    <p:extLst>
      <p:ext uri="{BB962C8B-B14F-4D97-AF65-F5344CB8AC3E}">
        <p14:creationId xmlns:p14="http://schemas.microsoft.com/office/powerpoint/2010/main" val="358291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093B4-7013-ECA2-EAD1-1965B4FAED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6932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The volume of a gas is inversely related to its pressure</a:t>
                </a:r>
                <a:br>
                  <a:rPr lang="en-US" sz="3200" dirty="0"/>
                </a:br>
                <a:r>
                  <a:rPr lang="en-US" sz="3200" dirty="0"/>
                  <a:t>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093B4-7013-ECA2-EAD1-1965B4FAED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6932"/>
                <a:ext cx="10515600" cy="4351338"/>
              </a:xfrm>
              <a:blipFill>
                <a:blip r:embed="rId2"/>
                <a:stretch>
                  <a:fillRect l="-1333" t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3596A56-74E3-6EFC-5AF7-9CE5AC3E5A2A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Boyle’s law</a:t>
            </a:r>
          </a:p>
        </p:txBody>
      </p:sp>
      <p:pic>
        <p:nvPicPr>
          <p:cNvPr id="2" name="Picture 2" descr="Boyle's Law | Let's Talk Science">
            <a:extLst>
              <a:ext uri="{FF2B5EF4-FFF2-40B4-BE49-F238E27FC236}">
                <a16:creationId xmlns:a16="http://schemas.microsoft.com/office/drawing/2014/main" id="{708626F0-A75C-2FE3-8195-1094B2CA1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7"/>
          <a:stretch/>
        </p:blipFill>
        <p:spPr bwMode="auto">
          <a:xfrm>
            <a:off x="6732493" y="3178907"/>
            <a:ext cx="4831305" cy="328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7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4CD1-EF71-E398-F492-80C17796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093B4-7013-ECA2-EAD1-1965B4FAE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Matter is made from small particles that are constantly moving and colliding at different speeds, the speed of collision of those particles depends on the temperature.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At 0 Kelvin, the particles stop moving.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596A56-74E3-6EFC-5AF7-9CE5AC3E5A2A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Temperature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F46ED-1B5D-FECF-DC3D-97E860E316A8}"/>
              </a:ext>
            </a:extLst>
          </p:cNvPr>
          <p:cNvSpPr txBox="1"/>
          <p:nvPr/>
        </p:nvSpPr>
        <p:spPr>
          <a:xfrm>
            <a:off x="5369951" y="6011534"/>
            <a:ext cx="159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Phet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FE76B5-BE9C-F0A1-7D9B-2FA2D820E661}"/>
              </a:ext>
            </a:extLst>
          </p:cNvPr>
          <p:cNvSpPr txBox="1"/>
          <p:nvPr/>
        </p:nvSpPr>
        <p:spPr>
          <a:xfrm>
            <a:off x="10228822" y="453161"/>
            <a:ext cx="159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p. 395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867C2-CDBD-8114-4163-C7E8AB2355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3" t="4277" r="3779" b="12076"/>
          <a:stretch/>
        </p:blipFill>
        <p:spPr>
          <a:xfrm>
            <a:off x="7642412" y="2340563"/>
            <a:ext cx="3384177" cy="39686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3649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25625"/>
            <a:ext cx="112734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The thermometer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Absolute zero (0 K) = </a:t>
            </a:r>
            <a:r>
              <a:rPr lang="en-US" sz="3600" dirty="0">
                <a:solidFill>
                  <a:srgbClr val="00B050"/>
                </a:solidFill>
              </a:rPr>
              <a:t>-273°C 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B050"/>
                </a:solidFill>
              </a:rPr>
              <a:t>0°C </a:t>
            </a:r>
            <a:r>
              <a:rPr lang="en-US" sz="4400" dirty="0">
                <a:solidFill>
                  <a:srgbClr val="0070C0"/>
                </a:solidFill>
              </a:rPr>
              <a:t>= 273 K </a:t>
            </a:r>
            <a:br>
              <a:rPr lang="en-US" sz="44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0K = -273 </a:t>
            </a:r>
            <a:r>
              <a:rPr lang="en-US" sz="4400" dirty="0">
                <a:solidFill>
                  <a:srgbClr val="00B050"/>
                </a:solidFill>
              </a:rPr>
              <a:t>°C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B050"/>
                </a:solidFill>
              </a:rPr>
              <a:t>Convert C to K </a:t>
            </a:r>
            <a:endParaRPr lang="en-US" sz="4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400" b="1" dirty="0">
                <a:highlight>
                  <a:srgbClr val="FFFF00"/>
                </a:highlight>
              </a:rPr>
              <a:t>273 + </a:t>
            </a:r>
            <a:r>
              <a:rPr lang="en-US" sz="4000" b="1" dirty="0">
                <a:highlight>
                  <a:srgbClr val="FFFF00"/>
                </a:highlight>
              </a:rPr>
              <a:t>°C = 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B02ED-207D-380F-4B99-851322CFF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2" t="4277" r="41816" b="12076"/>
          <a:stretch/>
        </p:blipFill>
        <p:spPr>
          <a:xfrm>
            <a:off x="8091577" y="1975450"/>
            <a:ext cx="2104845" cy="4589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A88F0DB-67E3-A076-F17C-5984CADC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431C0F-773D-0514-E654-87CF972BDCF9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2A9422-3FD8-9C70-5CE7-20FDFD4C2F69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401715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ED04FD8-3F7D-45F6-760F-F5DC8DBAA635}"/>
              </a:ext>
            </a:extLst>
          </p:cNvPr>
          <p:cNvSpPr/>
          <p:nvPr/>
        </p:nvSpPr>
        <p:spPr>
          <a:xfrm>
            <a:off x="8426825" y="2097741"/>
            <a:ext cx="3675529" cy="2367359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A77ED8-6E94-4EAD-472A-E22BB3984D74}"/>
              </a:ext>
            </a:extLst>
          </p:cNvPr>
          <p:cNvSpPr txBox="1"/>
          <p:nvPr/>
        </p:nvSpPr>
        <p:spPr>
          <a:xfrm>
            <a:off x="8937812" y="2402170"/>
            <a:ext cx="26535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        F</a:t>
            </a:r>
          </a:p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4800" dirty="0">
                <a:solidFill>
                  <a:schemeClr val="accent2"/>
                </a:solidFill>
              </a:rPr>
              <a:t>   P	    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B735C72-3FA5-8EBB-4E3B-24D79737EB5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1365" y="1222327"/>
                <a:ext cx="9144000" cy="481092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b="1" dirty="0"/>
                  <a:t>Pressure:</a:t>
                </a:r>
                <a:r>
                  <a:rPr lang="en-US" sz="3200" dirty="0"/>
                  <a:t> is the amount of force applied on an area</a:t>
                </a:r>
              </a:p>
              <a:p>
                <a:pPr algn="l"/>
                <a:endParaRPr lang="en-US" sz="2800" dirty="0"/>
              </a:p>
              <a:p>
                <a:pPr algn="l"/>
                <a:endParaRPr lang="en-US" sz="3200" dirty="0"/>
              </a:p>
              <a:p>
                <a:pPr algn="l"/>
                <a:r>
                  <a:rPr lang="en-US" sz="3200" dirty="0"/>
                  <a:t>	</a:t>
                </a:r>
                <a:r>
                  <a:rPr lang="en-US" sz="4000" b="1" dirty="0"/>
                  <a:t>Pressure</a:t>
                </a:r>
                <a:r>
                  <a:rPr lang="en-US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𝐴𝑟𝑒𝑎</m:t>
                        </m:r>
                      </m:den>
                    </m:f>
                  </m:oMath>
                </a14:m>
                <a:endParaRPr lang="en-US" sz="4000" dirty="0"/>
              </a:p>
              <a:p>
                <a:pPr algn="l"/>
                <a:endParaRPr lang="en-US" sz="3200" dirty="0"/>
              </a:p>
              <a:p>
                <a:pPr algn="l"/>
                <a:endParaRPr lang="en-US" dirty="0"/>
              </a:p>
              <a:p>
                <a:pPr algn="l"/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unit of pressure is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N/m²</a:t>
                </a:r>
              </a:p>
              <a:p>
                <a:pPr algn="l"/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it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also called 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Pascal (Pa)</a:t>
                </a: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B735C72-3FA5-8EBB-4E3B-24D79737E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1365" y="1222327"/>
                <a:ext cx="9144000" cy="4810920"/>
              </a:xfrm>
              <a:blipFill>
                <a:blip r:embed="rId2"/>
                <a:stretch>
                  <a:fillRect l="-1667" t="-2662" b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6D46237-CCB0-ECAC-7A94-FF3890A2A76C}"/>
              </a:ext>
            </a:extLst>
          </p:cNvPr>
          <p:cNvSpPr/>
          <p:nvPr/>
        </p:nvSpPr>
        <p:spPr>
          <a:xfrm>
            <a:off x="4630270" y="2016382"/>
            <a:ext cx="1371600" cy="439270"/>
          </a:xfrm>
          <a:prstGeom prst="wedgeRoundRectCallout">
            <a:avLst>
              <a:gd name="adj1" fmla="val -60049"/>
              <a:gd name="adj2" fmla="val 14413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Newton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F3DB55C-B4F5-A0B2-5C24-74ACC8623287}"/>
              </a:ext>
            </a:extLst>
          </p:cNvPr>
          <p:cNvSpPr/>
          <p:nvPr/>
        </p:nvSpPr>
        <p:spPr>
          <a:xfrm>
            <a:off x="4836459" y="3877237"/>
            <a:ext cx="1371600" cy="439270"/>
          </a:xfrm>
          <a:prstGeom prst="wedgeRoundRectCallout">
            <a:avLst>
              <a:gd name="adj1" fmla="val -71814"/>
              <a:gd name="adj2" fmla="val -12117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m² , or cm²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73783-A0AE-8CFB-9F4A-63B485C6BA89}"/>
              </a:ext>
            </a:extLst>
          </p:cNvPr>
          <p:cNvSpPr txBox="1"/>
          <p:nvPr/>
        </p:nvSpPr>
        <p:spPr>
          <a:xfrm>
            <a:off x="6983506" y="4760259"/>
            <a:ext cx="520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1000 Pascal = 1 kilopascal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F0F6FE-FFA0-226F-5354-FEC2729A7B68}"/>
              </a:ext>
            </a:extLst>
          </p:cNvPr>
          <p:cNvCxnSpPr>
            <a:cxnSpLocks/>
          </p:cNvCxnSpPr>
          <p:nvPr/>
        </p:nvCxnSpPr>
        <p:spPr>
          <a:xfrm>
            <a:off x="9233645" y="3402445"/>
            <a:ext cx="2061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C03BD4-A293-831B-4A7D-2D376292A1EA}"/>
              </a:ext>
            </a:extLst>
          </p:cNvPr>
          <p:cNvCxnSpPr>
            <a:cxnSpLocks/>
          </p:cNvCxnSpPr>
          <p:nvPr/>
        </p:nvCxnSpPr>
        <p:spPr>
          <a:xfrm>
            <a:off x="10269072" y="3402445"/>
            <a:ext cx="0" cy="1062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AA65C2E-18D6-6F74-DC38-D307212AE01C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  <a:endParaRPr lang="en-US" sz="4800" b="1" dirty="0">
              <a:solidFill>
                <a:schemeClr val="bg1"/>
              </a:solidFill>
              <a:latin typeface="+mn-lt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563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367D08-04B8-7725-9366-3236078C1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2225">
            <a:off x="6950452" y="2691519"/>
            <a:ext cx="379056" cy="10846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B02ED-207D-380F-4B99-851322CFF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2" t="4277" r="41816" b="12076"/>
          <a:stretch/>
        </p:blipFill>
        <p:spPr>
          <a:xfrm>
            <a:off x="8091577" y="1975450"/>
            <a:ext cx="2104845" cy="4589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8A4042D-E334-61F6-CB1E-4651DF31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BFBD34-2AE6-1E55-3452-6957BDD43F8F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Temperature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44348D-75A6-CC39-0E39-8F7B3D85C352}"/>
              </a:ext>
            </a:extLst>
          </p:cNvPr>
          <p:cNvSpPr txBox="1"/>
          <p:nvPr/>
        </p:nvSpPr>
        <p:spPr>
          <a:xfrm>
            <a:off x="838200" y="2459504"/>
            <a:ext cx="62035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highlight>
                  <a:srgbClr val="FFFF00"/>
                </a:highlight>
              </a:rPr>
              <a:t>To convert °C -&gt; K  </a:t>
            </a:r>
          </a:p>
          <a:p>
            <a:pPr marL="0" indent="0">
              <a:buNone/>
            </a:pPr>
            <a:br>
              <a:rPr lang="en-US" sz="4000" b="1" dirty="0">
                <a:highlight>
                  <a:srgbClr val="FFFF00"/>
                </a:highlight>
              </a:rPr>
            </a:br>
            <a:r>
              <a:rPr lang="en-US" sz="4000" b="1" dirty="0">
                <a:highlight>
                  <a:srgbClr val="FFFF00"/>
                </a:highlight>
              </a:rPr>
              <a:t>K – </a:t>
            </a:r>
            <a:r>
              <a:rPr lang="en-US" sz="3600" b="1" dirty="0">
                <a:highlight>
                  <a:srgbClr val="FFFF00"/>
                </a:highlight>
              </a:rPr>
              <a:t>273 = ° C </a:t>
            </a:r>
          </a:p>
        </p:txBody>
      </p:sp>
    </p:spTree>
    <p:extLst>
      <p:ext uri="{BB962C8B-B14F-4D97-AF65-F5344CB8AC3E}">
        <p14:creationId xmlns:p14="http://schemas.microsoft.com/office/powerpoint/2010/main" val="152368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4CD1-EF71-E398-F492-80C17796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093B4-7013-ECA2-EAD1-1965B4FAE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Matter is made from small particles that are constantly moving and colliding at different speeds, the speed of collision of those particles depends on the temperature.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At 0 K, the particles stop moving.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596A56-74E3-6EFC-5AF7-9CE5AC3E5A2A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F46ED-1B5D-FECF-DC3D-97E860E316A8}"/>
              </a:ext>
            </a:extLst>
          </p:cNvPr>
          <p:cNvSpPr txBox="1"/>
          <p:nvPr/>
        </p:nvSpPr>
        <p:spPr>
          <a:xfrm>
            <a:off x="5369951" y="6011534"/>
            <a:ext cx="159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Phet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FE76B5-BE9C-F0A1-7D9B-2FA2D820E661}"/>
              </a:ext>
            </a:extLst>
          </p:cNvPr>
          <p:cNvSpPr txBox="1"/>
          <p:nvPr/>
        </p:nvSpPr>
        <p:spPr>
          <a:xfrm>
            <a:off x="10228822" y="453161"/>
            <a:ext cx="159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p. 395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867C2-CDBD-8114-4163-C7E8AB2355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3" t="4277" r="3779" b="12076"/>
          <a:stretch/>
        </p:blipFill>
        <p:spPr>
          <a:xfrm>
            <a:off x="7642412" y="2340563"/>
            <a:ext cx="3384177" cy="39686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972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735C72-3FA5-8EBB-4E3B-24D79737E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65" y="1222327"/>
            <a:ext cx="9144000" cy="464662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Pressure:</a:t>
            </a:r>
            <a:r>
              <a:rPr lang="en-US" sz="3200" dirty="0"/>
              <a:t> is the amount of force applied on an area</a:t>
            </a:r>
          </a:p>
          <a:p>
            <a:pPr algn="l"/>
            <a:endParaRPr lang="en-US" sz="2800" dirty="0"/>
          </a:p>
          <a:p>
            <a:pPr algn="l"/>
            <a:endParaRPr lang="en-US" sz="3200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2" descr="Pressure">
            <a:extLst>
              <a:ext uri="{FF2B5EF4-FFF2-40B4-BE49-F238E27FC236}">
                <a16:creationId xmlns:a16="http://schemas.microsoft.com/office/drawing/2014/main" id="{CC5037DC-863A-EDE9-B1C4-57AAA6C2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67" y="2402729"/>
            <a:ext cx="6676017" cy="27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E700A9-A9EB-6C40-E725-2D9E1E9A63DC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  <a:endParaRPr lang="en-US" sz="4800" b="1" dirty="0">
              <a:solidFill>
                <a:schemeClr val="bg1"/>
              </a:solidFill>
              <a:latin typeface="+mn-lt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386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6D357-96D5-E880-6507-59AA0E6D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12E89-6CC6-08F0-9C95-9C25AC4E5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3200" dirty="0"/>
              <a:t>Pressure increase with the increased force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Pressure decreases with the increased area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16545F-EC4E-D894-17C9-AD79810F4DC3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  <a:endParaRPr lang="en-US" sz="4800" b="1" dirty="0">
              <a:solidFill>
                <a:schemeClr val="bg1"/>
              </a:solidFill>
              <a:latin typeface="+mn-lt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486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6D357-96D5-E880-6507-59AA0E6D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12E89-6CC6-08F0-9C95-9C25AC4E5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 can reduce the pressure by increasing the area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3BCD24-5EB6-43F8-399D-C42DCEE2BA33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  <a:endParaRPr lang="en-US" sz="4800" b="1" dirty="0">
              <a:solidFill>
                <a:schemeClr val="bg1"/>
              </a:solidFill>
              <a:latin typeface="+mn-lt"/>
              <a:cs typeface="Akhbar MT" pitchFamily="2" charset="-78"/>
            </a:endParaRPr>
          </a:p>
        </p:txBody>
      </p:sp>
      <p:pic>
        <p:nvPicPr>
          <p:cNvPr id="2050" name="Picture 2" descr="Lying on a Bed of Nails | HowStuffWorks">
            <a:extLst>
              <a:ext uri="{FF2B5EF4-FFF2-40B4-BE49-F238E27FC236}">
                <a16:creationId xmlns:a16="http://schemas.microsoft.com/office/drawing/2014/main" id="{12019688-7762-9001-8402-AC501160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73" y="2671482"/>
            <a:ext cx="4198580" cy="281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35B5E-ED24-18E3-379E-F0CBC7E17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21601"/>
            <a:ext cx="6310652" cy="29605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73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6D357-96D5-E880-6507-59AA0E6D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12E89-6CC6-08F0-9C95-9C25AC4E5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 can reduce the pressure by increasing the area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3BCD24-5EB6-43F8-399D-C42DCEE2BA33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</a:p>
        </p:txBody>
      </p:sp>
      <p:pic>
        <p:nvPicPr>
          <p:cNvPr id="7170" name="Picture 2" descr="148 Iceland Skiing Stock Photos, Pictures &amp; Royalty-Free Images - iStock">
            <a:extLst>
              <a:ext uri="{FF2B5EF4-FFF2-40B4-BE49-F238E27FC236}">
                <a16:creationId xmlns:a16="http://schemas.microsoft.com/office/drawing/2014/main" id="{38A4C804-7736-7E88-26FD-EAEA40C0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397" y="2454835"/>
            <a:ext cx="5200651" cy="345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C0EBF3-693F-5451-5DE3-85C3A56558B3}"/>
              </a:ext>
            </a:extLst>
          </p:cNvPr>
          <p:cNvSpPr txBox="1"/>
          <p:nvPr/>
        </p:nvSpPr>
        <p:spPr>
          <a:xfrm>
            <a:off x="3048000" y="5992297"/>
            <a:ext cx="625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Skis have a large area, so to reduce the pressure on the snow</a:t>
            </a:r>
          </a:p>
        </p:txBody>
      </p:sp>
    </p:spTree>
    <p:extLst>
      <p:ext uri="{BB962C8B-B14F-4D97-AF65-F5344CB8AC3E}">
        <p14:creationId xmlns:p14="http://schemas.microsoft.com/office/powerpoint/2010/main" val="338044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3F87-3A42-B5C8-357B-4E092007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75FB1-182F-51A7-B9EC-B85A41B98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Examples of pressure in nature:</a:t>
            </a:r>
          </a:p>
          <a:p>
            <a:r>
              <a:rPr lang="en-US" sz="3000" dirty="0"/>
              <a:t>Larger animals have larger feet, so they apply less pressure on the ground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8A83CD-49D6-B465-1D63-0CAFE533A8B2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EF570-0301-D386-1C8A-4532793D9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519114"/>
            <a:ext cx="4481080" cy="2792786"/>
          </a:xfrm>
          <a:prstGeom prst="rect">
            <a:avLst/>
          </a:prstGeom>
        </p:spPr>
      </p:pic>
      <p:sp>
        <p:nvSpPr>
          <p:cNvPr id="6" name="AutoShape 2" descr="Why do camels have large flat feet?">
            <a:extLst>
              <a:ext uri="{FF2B5EF4-FFF2-40B4-BE49-F238E27FC236}">
                <a16:creationId xmlns:a16="http://schemas.microsoft.com/office/drawing/2014/main" id="{ADC8DCC8-22D3-E78E-C9F3-B99223A0A0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9AFDD-CEC4-8D30-E234-B7440E714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100" y1="80769" x2="756" y2="962"/>
                        <a14:foregroundMark x1="6049" y1="68269" x2="21928" y2="48558"/>
                        <a14:foregroundMark x1="3025" y1="80769" x2="3592" y2="25962"/>
                        <a14:foregroundMark x1="25520" y1="9615" x2="36862" y2="25481"/>
                        <a14:foregroundMark x1="36295" y1="54808" x2="38185" y2="14423"/>
                        <a14:backgroundMark x1="46881" y1="42308" x2="47070" y2="93269"/>
                        <a14:backgroundMark x1="55955" y1="91827" x2="25520" y2="956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937" y="3861685"/>
            <a:ext cx="5431663" cy="213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9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3F87-3A42-B5C8-357B-4E092007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75FB1-182F-51A7-B9EC-B85A41B98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Examples of pressure in nature:</a:t>
            </a:r>
          </a:p>
          <a:p>
            <a:r>
              <a:rPr lang="en-US" sz="3000" dirty="0"/>
              <a:t>Some animals have sharp teeth to break food into pieces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8A83CD-49D6-B465-1D63-0CAFE533A8B2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</a:p>
        </p:txBody>
      </p:sp>
      <p:sp>
        <p:nvSpPr>
          <p:cNvPr id="6" name="AutoShape 2" descr="Why do camels have large flat feet?">
            <a:extLst>
              <a:ext uri="{FF2B5EF4-FFF2-40B4-BE49-F238E27FC236}">
                <a16:creationId xmlns:a16="http://schemas.microsoft.com/office/drawing/2014/main" id="{ADC8DCC8-22D3-E78E-C9F3-B99223A0A0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جامعه مجازی پویا - آموزش مجازی پویا برای مدرسه هوشمند &gt; Demo &gt; Mokammel &gt;  P6 | Nile crocodile, Animals, Animals friendship">
            <a:extLst>
              <a:ext uri="{FF2B5EF4-FFF2-40B4-BE49-F238E27FC236}">
                <a16:creationId xmlns:a16="http://schemas.microsoft.com/office/drawing/2014/main" id="{8A0838C8-3192-00CB-2C48-A633388FD9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43561E-DB85-76D6-89A6-5EF17EB78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20" y="3276600"/>
            <a:ext cx="4360661" cy="3035300"/>
          </a:xfrm>
          <a:prstGeom prst="rect">
            <a:avLst/>
          </a:prstGeom>
        </p:spPr>
      </p:pic>
      <p:pic>
        <p:nvPicPr>
          <p:cNvPr id="9224" name="Picture 8" descr="How a Woodpecker Bangs Without Brain Damage | Audubon">
            <a:extLst>
              <a:ext uri="{FF2B5EF4-FFF2-40B4-BE49-F238E27FC236}">
                <a16:creationId xmlns:a16="http://schemas.microsoft.com/office/drawing/2014/main" id="{23FB294D-4531-0C23-39EE-8D9B443E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69" y="3581400"/>
            <a:ext cx="3855348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3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3F87-3A42-B5C8-357B-4E092007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75FB1-182F-51A7-B9EC-B85A41B98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Examples of pressure in at home:</a:t>
            </a:r>
          </a:p>
          <a:p>
            <a:r>
              <a:rPr lang="en-US" sz="3000" dirty="0"/>
              <a:t>A sharp knife has a smaller area to increase the pressure and make it easier to cut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8A83CD-49D6-B465-1D63-0CAFE533A8B2}"/>
              </a:ext>
            </a:extLst>
          </p:cNvPr>
          <p:cNvSpPr txBox="1">
            <a:spLocks/>
          </p:cNvSpPr>
          <p:nvPr/>
        </p:nvSpPr>
        <p:spPr>
          <a:xfrm>
            <a:off x="8965" y="1774"/>
            <a:ext cx="3039035" cy="9126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  <a:cs typeface="Akhbar MT" pitchFamily="2" charset="-78"/>
              </a:rPr>
              <a:t>Pressure</a:t>
            </a:r>
          </a:p>
        </p:txBody>
      </p:sp>
      <p:sp>
        <p:nvSpPr>
          <p:cNvPr id="6" name="AutoShape 2" descr="Why do camels have large flat feet?">
            <a:extLst>
              <a:ext uri="{FF2B5EF4-FFF2-40B4-BE49-F238E27FC236}">
                <a16:creationId xmlns:a16="http://schemas.microsoft.com/office/drawing/2014/main" id="{ADC8DCC8-22D3-E78E-C9F3-B99223A0A0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جامعه مجازی پویا - آموزش مجازی پویا برای مدرسه هوشمند &gt; Demo &gt; Mokammel &gt;  P6 | Nile crocodile, Animals, Animals friendship">
            <a:extLst>
              <a:ext uri="{FF2B5EF4-FFF2-40B4-BE49-F238E27FC236}">
                <a16:creationId xmlns:a16="http://schemas.microsoft.com/office/drawing/2014/main" id="{8A0838C8-3192-00CB-2C48-A633388FD9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Sharp Knife VS Dull Knife Why are Sharp Knives Safer than Dull Blades? -  Best Damascus Chef's Knives | High Carbon German Stainless Steel Utility  Knives">
            <a:extLst>
              <a:ext uri="{FF2B5EF4-FFF2-40B4-BE49-F238E27FC236}">
                <a16:creationId xmlns:a16="http://schemas.microsoft.com/office/drawing/2014/main" id="{FE6368B3-A280-3ED4-4D0A-7FB6582E7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18" y="2884930"/>
            <a:ext cx="4956362" cy="34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0D6638-33BA-EE62-9C50-2B696F2302B6}"/>
              </a:ext>
            </a:extLst>
          </p:cNvPr>
          <p:cNvSpPr txBox="1"/>
          <p:nvPr/>
        </p:nvSpPr>
        <p:spPr>
          <a:xfrm>
            <a:off x="6122894" y="5826494"/>
            <a:ext cx="22860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pressure</a:t>
            </a:r>
          </a:p>
        </p:txBody>
      </p:sp>
    </p:spTree>
    <p:extLst>
      <p:ext uri="{BB962C8B-B14F-4D97-AF65-F5344CB8AC3E}">
        <p14:creationId xmlns:p14="http://schemas.microsoft.com/office/powerpoint/2010/main" val="2005821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610</Words>
  <Application>Microsoft Office PowerPoint</Application>
  <PresentationFormat>Widescreen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Liquid pressure</vt:lpstr>
      <vt:lpstr>Liquid pressure</vt:lpstr>
      <vt:lpstr>Gas pressure</vt:lpstr>
      <vt:lpstr>Gas pressure</vt:lpstr>
      <vt:lpstr>PowerPoint Presentation</vt:lpstr>
      <vt:lpstr>PowerPoint Presentation</vt:lpstr>
      <vt:lpstr>PowerPoint Presentation</vt:lpstr>
      <vt:lpstr>PowerPoint Presentation</vt:lpstr>
      <vt:lpstr>Temperature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</dc:title>
  <dc:creator>Ahmed</dc:creator>
  <cp:lastModifiedBy>Ahmed</cp:lastModifiedBy>
  <cp:revision>297</cp:revision>
  <dcterms:created xsi:type="dcterms:W3CDTF">2022-11-08T19:51:58Z</dcterms:created>
  <dcterms:modified xsi:type="dcterms:W3CDTF">2023-09-17T21:19:57Z</dcterms:modified>
</cp:coreProperties>
</file>